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3" r:id="rId9"/>
    <p:sldId id="264" r:id="rId10"/>
    <p:sldId id="265" r:id="rId11"/>
    <p:sldId id="269" r:id="rId12"/>
    <p:sldId id="267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4F2"/>
    <a:srgbClr val="01CCFF"/>
    <a:srgbClr val="0DC0FF"/>
    <a:srgbClr val="05B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29/08/2025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://docs.ros.org/en/noetic/api/geometry_msgs/html/msg/Twist.html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ACF5-E785-8EDA-6936-DD2FDF63E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Puzzlebot Gazebo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3CA59-D0D7-65C6-031D-A5A86C742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Instructions manual</a:t>
            </a:r>
          </a:p>
        </p:txBody>
      </p:sp>
    </p:spTree>
    <p:extLst>
      <p:ext uri="{BB962C8B-B14F-4D97-AF65-F5344CB8AC3E}">
        <p14:creationId xmlns:p14="http://schemas.microsoft.com/office/powerpoint/2010/main" val="2036534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69A068-22C6-D7DE-4C68-1C0837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Puzzlebot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AA18E92-F215-5089-31FE-BF381D02DF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Save the file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Follow the instructions in the previous section to initialise the Gazebo simulator.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following models should appear on the screen.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E73C95D-31DF-0C42-5C15-25D979E16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5053" y="1825625"/>
            <a:ext cx="3419122" cy="454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26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769A068-22C6-D7DE-4C68-1C0837E99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Puzzlebot model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AAA18E92-F215-5089-31FE-BF381D02DF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Each robot contains </a:t>
            </a:r>
            <a:r>
              <a:rPr lang="en-GB" sz="1600" dirty="0" err="1"/>
              <a:t>differet</a:t>
            </a:r>
            <a:r>
              <a:rPr lang="en-GB" sz="1600" dirty="0"/>
              <a:t> topics according to the sensors and the information published.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Use a “</a:t>
            </a:r>
            <a:r>
              <a:rPr lang="en-GB" sz="1600" i="1" dirty="0" err="1"/>
              <a:t>rostopic</a:t>
            </a:r>
            <a:r>
              <a:rPr lang="en-GB" sz="1600" i="1" dirty="0"/>
              <a:t> list</a:t>
            </a:r>
            <a:r>
              <a:rPr lang="en-GB" sz="1600" dirty="0"/>
              <a:t>” command to view the topics of each robot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E73C95D-31DF-0C42-5C15-25D979E166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25053" y="1825625"/>
            <a:ext cx="3419122" cy="45415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C15756-8B33-D50E-AED1-DBE126F0D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381" y="3650600"/>
            <a:ext cx="3364415" cy="3086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4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04448-9B0A-86EF-6987-F33E6C436B3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b="1" dirty="0">
                    <a:latin typeface="Nexa Bold" panose="02000000000000000000" pitchFamily="50" charset="0"/>
                  </a:rPr>
                  <a:t>Puzzlebot Position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Puzzlebot initial position is defined in the file “</a:t>
                </a:r>
                <a:r>
                  <a:rPr lang="en-GB" sz="1600" i="1" dirty="0" err="1"/>
                  <a:t>puzzlebot_gazebo.launch</a:t>
                </a:r>
                <a:r>
                  <a:rPr lang="en-GB" sz="1600" dirty="0"/>
                  <a:t>” in the “</a:t>
                </a:r>
                <a:r>
                  <a:rPr lang="en-GB" sz="1600" i="1" dirty="0" err="1"/>
                  <a:t>puzzlebot_gazebo</a:t>
                </a:r>
                <a:r>
                  <a:rPr lang="en-GB" sz="1600" dirty="0"/>
                  <a:t>” package.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Lines 8, 9 and 10 define the initial pose of the robot </a:t>
                </a:r>
                <a14:m>
                  <m:oMath xmlns:m="http://schemas.openxmlformats.org/officeDocument/2006/math">
                    <m:r>
                      <a:rPr lang="en-GB" sz="1600" b="0" i="0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GB" sz="1600" b="0" i="1" dirty="0" smtClean="0">
                        <a:latin typeface="Cambria Math" panose="02040503050406030204" pitchFamily="18" charset="0"/>
                      </a:rPr>
                      <m:t>}</m:t>
                    </m:r>
                    <m:r>
                      <a:rPr lang="en-GB" sz="16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respectively. Change the values of the default variable to the required ones.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D04448-9B0A-86EF-6987-F33E6C436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F17D79-1C5D-00C9-8FB1-3C8C6E4AE8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69318"/>
            <a:ext cx="5181600" cy="26639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9F1C995-BE1F-2A65-8D67-5722A059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the position of the robot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975F7-011C-2B63-77B5-8CCA069F9ED2}"/>
              </a:ext>
            </a:extLst>
          </p:cNvPr>
          <p:cNvSpPr/>
          <p:nvPr/>
        </p:nvSpPr>
        <p:spPr>
          <a:xfrm>
            <a:off x="838200" y="3684259"/>
            <a:ext cx="5181600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~/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/launch/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puzzlebot_gazebo.launch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397BA0-8B18-D3BE-E9A6-29949C408578}"/>
              </a:ext>
            </a:extLst>
          </p:cNvPr>
          <p:cNvSpPr/>
          <p:nvPr/>
        </p:nvSpPr>
        <p:spPr>
          <a:xfrm>
            <a:off x="838200" y="5407221"/>
            <a:ext cx="5181600" cy="7799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name="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pos_x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 default="-2.0"/&gt;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name="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pos_y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 default="-2.0"/&gt;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name="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pos_theta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 default="0.0"/&gt;</a:t>
            </a:r>
          </a:p>
        </p:txBody>
      </p:sp>
    </p:spTree>
    <p:extLst>
      <p:ext uri="{BB962C8B-B14F-4D97-AF65-F5344CB8AC3E}">
        <p14:creationId xmlns:p14="http://schemas.microsoft.com/office/powerpoint/2010/main" val="3860140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D04448-9B0A-86EF-6987-F33E6C436B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246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Puzzlebot Environments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MCR2 provide different environments for the Puzzlebot to interact with.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available environments are in the package “</a:t>
            </a:r>
            <a:r>
              <a:rPr lang="en-GB" sz="1600" i="1" dirty="0" err="1"/>
              <a:t>puzzlebot_gazebo</a:t>
            </a:r>
            <a:r>
              <a:rPr lang="en-GB" sz="1600" dirty="0"/>
              <a:t>” in the folder “</a:t>
            </a:r>
            <a:r>
              <a:rPr lang="en-GB" sz="1600" i="1" dirty="0"/>
              <a:t>worlds</a:t>
            </a:r>
            <a:r>
              <a:rPr lang="en-GB" sz="1600" dirty="0"/>
              <a:t>”.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world description files are the ones ending in “.world”.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F1C995-BE1F-2A65-8D67-5722A059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the environment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F9EE1-9104-FDEF-AC79-BECAC21D7C3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Changing the environment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600" dirty="0"/>
              <a:t>Open the file “</a:t>
            </a:r>
            <a:r>
              <a:rPr lang="en-GB" sz="1600" i="1" dirty="0" err="1"/>
              <a:t>puzzlebot_gazebo.launch</a:t>
            </a:r>
            <a:r>
              <a:rPr lang="en-GB" sz="1600" dirty="0"/>
              <a:t>” in the “</a:t>
            </a:r>
            <a:r>
              <a:rPr lang="en-GB" sz="1600" i="1" dirty="0" err="1"/>
              <a:t>puzzlebot_gazebo</a:t>
            </a:r>
            <a:r>
              <a:rPr lang="en-GB" sz="1600" dirty="0"/>
              <a:t>” package.</a:t>
            </a:r>
          </a:p>
          <a:p>
            <a:pPr>
              <a:lnSpc>
                <a:spcPct val="150000"/>
              </a:lnSpc>
            </a:pPr>
            <a:endParaRPr lang="en-GB" sz="1600" b="1" dirty="0"/>
          </a:p>
          <a:p>
            <a:pPr>
              <a:lnSpc>
                <a:spcPct val="150000"/>
              </a:lnSpc>
            </a:pPr>
            <a:r>
              <a:rPr lang="en-GB" sz="1600" dirty="0"/>
              <a:t>Line 13 controls the environment to be used.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Change the value of the name in the default value by the name of the world you want to use. 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NOTE: Leave the rest of the value in the default </a:t>
            </a:r>
            <a:r>
              <a:rPr lang="en-GB" sz="1600" b="1" dirty="0"/>
              <a:t>only change the file’s name (in yellow)!</a:t>
            </a:r>
          </a:p>
          <a:p>
            <a:pPr>
              <a:lnSpc>
                <a:spcPct val="150000"/>
              </a:lnSpc>
            </a:pPr>
            <a:endParaRPr lang="en-GB" sz="1600" b="1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82EB66A-6083-4526-A2E4-3770D2CE2393}"/>
              </a:ext>
            </a:extLst>
          </p:cNvPr>
          <p:cNvSpPr txBox="1">
            <a:spLocks/>
          </p:cNvSpPr>
          <p:nvPr/>
        </p:nvSpPr>
        <p:spPr>
          <a:xfrm>
            <a:off x="318246" y="4903694"/>
            <a:ext cx="5181600" cy="183356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488" lvl="1">
              <a:tabLst>
                <a:tab pos="180975" algn="l"/>
              </a:tabLst>
            </a:pPr>
            <a:r>
              <a:rPr lang="en-GB" sz="1400" dirty="0" err="1">
                <a:latin typeface="Consolas" panose="020B0609020204030204" pitchFamily="49" charset="0"/>
              </a:rPr>
              <a:t>empty.world</a:t>
            </a:r>
            <a:endParaRPr lang="en-GB" sz="1400" dirty="0"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latin typeface="Consolas" panose="020B0609020204030204" pitchFamily="49" charset="0"/>
              </a:rPr>
              <a:t>obstacle_avoidance_1.world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latin typeface="Consolas" panose="020B0609020204030204" pitchFamily="49" charset="0"/>
              </a:rPr>
              <a:t>obstacle_avoidance_2.world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latin typeface="Consolas" panose="020B0609020204030204" pitchFamily="49" charset="0"/>
              </a:rPr>
              <a:t>obstacle_avoidance_3.world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latin typeface="Consolas" panose="020B0609020204030204" pitchFamily="49" charset="0"/>
              </a:rPr>
              <a:t>obstacle_avoidance_4.world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latin typeface="Consolas" panose="020B0609020204030204" pitchFamily="49" charset="0"/>
              </a:rPr>
              <a:t>office.world</a:t>
            </a:r>
            <a:endParaRPr lang="en-GB" sz="1400" dirty="0"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latin typeface="Consolas" panose="020B0609020204030204" pitchFamily="49" charset="0"/>
              </a:rPr>
              <a:t>puzzlebot_arena.world</a:t>
            </a:r>
            <a:endParaRPr lang="en-GB" sz="1400" dirty="0"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latin typeface="Consolas" panose="020B0609020204030204" pitchFamily="49" charset="0"/>
              </a:rPr>
              <a:t>puzzlebot_arena_markers.world</a:t>
            </a:r>
            <a:endParaRPr lang="en-GB" sz="1400" dirty="0"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latin typeface="Consolas" panose="020B0609020204030204" pitchFamily="49" charset="0"/>
              </a:rPr>
              <a:t>puzzlebot_world.world</a:t>
            </a:r>
            <a:endParaRPr lang="en-GB" sz="1400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55D366-FBB4-D898-F087-5915C2D8193E}"/>
              </a:ext>
            </a:extLst>
          </p:cNvPr>
          <p:cNvSpPr/>
          <p:nvPr/>
        </p:nvSpPr>
        <p:spPr>
          <a:xfrm>
            <a:off x="6172200" y="3301859"/>
            <a:ext cx="5181600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~/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/launch/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puzzlebot_gazebo.launch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AAF1F1-BE0E-EDC3-B8DA-1C08FFBC2C5B}"/>
              </a:ext>
            </a:extLst>
          </p:cNvPr>
          <p:cNvSpPr/>
          <p:nvPr/>
        </p:nvSpPr>
        <p:spPr>
          <a:xfrm>
            <a:off x="5934636" y="4323831"/>
            <a:ext cx="6185647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9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9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GB" sz="9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name="</a:t>
            </a:r>
            <a:r>
              <a:rPr lang="en-GB" sz="9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world_name</a:t>
            </a:r>
            <a:r>
              <a:rPr lang="en-GB" sz="9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 default="$(find </a:t>
            </a:r>
            <a:r>
              <a:rPr lang="en-GB" sz="9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9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)/worlds/obstacle_avoidance_4.world"/&gt;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A8616F-7E68-3887-70D8-6867FDCD58B4}"/>
              </a:ext>
            </a:extLst>
          </p:cNvPr>
          <p:cNvSpPr/>
          <p:nvPr/>
        </p:nvSpPr>
        <p:spPr>
          <a:xfrm>
            <a:off x="5934635" y="6179385"/>
            <a:ext cx="6185647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default="$(find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)/worlds/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obstacle_avoidance_4.world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"/&gt;</a:t>
            </a:r>
          </a:p>
        </p:txBody>
      </p:sp>
    </p:spTree>
    <p:extLst>
      <p:ext uri="{BB962C8B-B14F-4D97-AF65-F5344CB8AC3E}">
        <p14:creationId xmlns:p14="http://schemas.microsoft.com/office/powerpoint/2010/main" val="2603491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56BFB78F-2A06-305E-AFDC-0E2BA60178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27338"/>
            <a:ext cx="5181600" cy="4347912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59D13C1-E8F7-5DF4-5C8E-E66DBDFBF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the environment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29D8F8-3E1E-F3F8-F244-0EC64F2C7E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Save the file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Follow the instructions in the previous section to initialise the Gazebo simulator.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following models should appear on the screen.</a:t>
            </a:r>
          </a:p>
          <a:p>
            <a:endParaRPr lang="en-GB" dirty="0"/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AC23E3B7-AC25-2AF5-800A-1F471C5E7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532" y="4202926"/>
            <a:ext cx="4503244" cy="24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8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6D5EAA-CE07-AAF1-7B72-5FE4E4923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Initialising the simulation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Download the ROS packages to your workspace source folder (e.g., </a:t>
            </a:r>
            <a:r>
              <a:rPr lang="en-GB" sz="1600" dirty="0" err="1">
                <a:latin typeface="Consolas" panose="020B0609020204030204" pitchFamily="49" charset="0"/>
              </a:rPr>
              <a:t>catkin_ws</a:t>
            </a:r>
            <a:r>
              <a:rPr lang="en-GB" sz="1600" dirty="0">
                <a:latin typeface="Consolas" panose="020B0609020204030204" pitchFamily="49" charset="0"/>
              </a:rPr>
              <a:t>/</a:t>
            </a:r>
            <a:r>
              <a:rPr lang="en-GB" sz="1600" dirty="0" err="1">
                <a:latin typeface="Consolas" panose="020B0609020204030204" pitchFamily="49" charset="0"/>
              </a:rPr>
              <a:t>src</a:t>
            </a:r>
            <a:r>
              <a:rPr lang="en-GB" sz="16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Build and source the packages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 lvl="1">
              <a:lnSpc>
                <a:spcPct val="150000"/>
              </a:lnSpc>
            </a:pPr>
            <a:endParaRPr lang="en-GB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B034-DD57-5F39-CA04-B924C0A050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sz="1600" dirty="0"/>
              <a:t>Run the Puzzlebot gazebo simulator using the following command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The following screen should appear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C3615-96C3-7274-5AD5-F5DA8661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Gazebo simulation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10D99-E9F6-B71C-BC97-5EAE1554B4C4}"/>
              </a:ext>
            </a:extLst>
          </p:cNvPr>
          <p:cNvSpPr/>
          <p:nvPr/>
        </p:nvSpPr>
        <p:spPr>
          <a:xfrm>
            <a:off x="838200" y="2894591"/>
            <a:ext cx="5181600" cy="672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puzzlebot_control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puzzlebot_description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7258B9-9F3B-4A32-9127-2F9C433DB933}"/>
              </a:ext>
            </a:extLst>
          </p:cNvPr>
          <p:cNvSpPr/>
          <p:nvPr/>
        </p:nvSpPr>
        <p:spPr>
          <a:xfrm>
            <a:off x="838200" y="4333263"/>
            <a:ext cx="5181600" cy="73564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cd ~/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catkin_ws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catkin_make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source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devel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setup.bash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C4D7D-C960-0597-9F33-C11FF422DE77}"/>
              </a:ext>
            </a:extLst>
          </p:cNvPr>
          <p:cNvSpPr/>
          <p:nvPr/>
        </p:nvSpPr>
        <p:spPr>
          <a:xfrm>
            <a:off x="6172199" y="2761421"/>
            <a:ext cx="5430386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roslaunch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puzzlebot_gazebo.launch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C4322A-8C62-9499-A6DE-9F00136E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199" y="3730013"/>
            <a:ext cx="5500017" cy="282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581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8383BCB-A598-9708-6DE7-9CCF122E73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Initialising the simulation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600" dirty="0"/>
              <a:t>Open another terminal 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Verify the topics generated by the simulator using the following command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The following list of topics should appear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endParaRPr lang="en-GB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843BC2-7DD4-E72B-1450-1945189560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2379798"/>
            <a:ext cx="5938323" cy="3497273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6789B64-B974-711B-2812-C4E57E1AB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Gazebo simulation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DD3BCB-F890-2FE7-56DF-6E4AD81C87E0}"/>
              </a:ext>
            </a:extLst>
          </p:cNvPr>
          <p:cNvSpPr/>
          <p:nvPr/>
        </p:nvSpPr>
        <p:spPr>
          <a:xfrm>
            <a:off x="838200" y="3874153"/>
            <a:ext cx="5181600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rostopic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list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F76561-846C-34D3-9219-E50E855B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80" y="4788275"/>
            <a:ext cx="3694439" cy="194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60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0782C-0625-3F01-8D84-D594E0570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44ED6F7-6115-D465-F6D8-AFAF71B2DB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38" y="1446302"/>
            <a:ext cx="5181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Running  the simulation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600" dirty="0"/>
              <a:t>Sending velocity commands to the robot is done using the following topic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endParaRPr lang="en-GB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E51F6D-D523-A892-6B0F-8FDBF8883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Gazebo simulation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3D2D0E-99EF-BF95-2013-660DE99C434C}"/>
              </a:ext>
            </a:extLst>
          </p:cNvPr>
          <p:cNvSpPr/>
          <p:nvPr/>
        </p:nvSpPr>
        <p:spPr>
          <a:xfrm>
            <a:off x="744338" y="2890076"/>
            <a:ext cx="5181600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base_controller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cmd_vel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408E10E-CB73-502B-E145-F06D320D8314}"/>
              </a:ext>
            </a:extLst>
          </p:cNvPr>
          <p:cNvSpPr/>
          <p:nvPr/>
        </p:nvSpPr>
        <p:spPr>
          <a:xfrm>
            <a:off x="6172200" y="3913925"/>
            <a:ext cx="5181600" cy="247491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Topic: 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base_controller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cmd_vel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Message: geometry_msgs/Twist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"linear: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x: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linear_velocity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(v)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y: 0.0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z: 0.0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angular: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x: 0.0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y: 0.0</a:t>
            </a:r>
          </a:p>
          <a:p>
            <a:pPr marL="547688" lvl="2">
              <a:tabLst>
                <a:tab pos="180975" algn="l"/>
              </a:tabLst>
            </a:pP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z: </a:t>
            </a:r>
            <a:r>
              <a:rPr lang="es-ES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angular_velocity</a:t>
            </a:r>
            <a:r>
              <a:rPr lang="es-ES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(omega)" 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C4949C2-45FE-A07D-3420-56D3083EE32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395675"/>
                <a:ext cx="5181600" cy="4351338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sz="1600" dirty="0"/>
                  <a:t>The message to be used is a </a:t>
                </a:r>
                <a:r>
                  <a:rPr lang="en-GB" sz="1600" dirty="0" err="1"/>
                  <a:t>geometry_msg</a:t>
                </a:r>
                <a:r>
                  <a:rPr lang="en-GB" sz="1600" dirty="0"/>
                  <a:t>/Twist (more information </a:t>
                </a:r>
                <a:r>
                  <a:rPr lang="en-GB" sz="1600" dirty="0"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here</a:t>
                </a:r>
                <a:r>
                  <a:rPr lang="en-GB" sz="1600" dirty="0"/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The robot’s linear velocity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GB" sz="1600" dirty="0"/>
                  <a:t> and angular velocity </a:t>
                </a:r>
                <a14:m>
                  <m:oMath xmlns:m="http://schemas.openxmlformats.org/officeDocument/2006/math">
                    <m:r>
                      <a:rPr lang="en-GB" sz="160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en-GB" sz="1600" dirty="0"/>
                  <a:t> must be set in the </a:t>
                </a:r>
                <a:r>
                  <a:rPr lang="en-GB" sz="1600" i="1" dirty="0" err="1"/>
                  <a:t>linear.x</a:t>
                </a:r>
                <a:r>
                  <a:rPr lang="en-GB" sz="1600" dirty="0"/>
                  <a:t> and </a:t>
                </a:r>
                <a:r>
                  <a:rPr lang="en-GB" sz="1600" i="1" dirty="0" err="1"/>
                  <a:t>angular.z</a:t>
                </a:r>
                <a:r>
                  <a:rPr lang="en-GB" sz="1600" i="1" dirty="0"/>
                  <a:t>  </a:t>
                </a:r>
                <a:r>
                  <a:rPr lang="en-GB" sz="1600" dirty="0"/>
                  <a:t>sections of the message (ROS convention for differential drive robots).</a:t>
                </a:r>
              </a:p>
            </p:txBody>
          </p:sp>
        </mc:Choice>
        <mc:Fallback xmlns="">
          <p:sp>
            <p:nvSpPr>
              <p:cNvPr id="10" name="Content Placeholder 9">
                <a:extLst>
                  <a:ext uri="{FF2B5EF4-FFF2-40B4-BE49-F238E27FC236}">
                    <a16:creationId xmlns:a16="http://schemas.microsoft.com/office/drawing/2014/main" id="{FC4949C2-45FE-A07D-3420-56D3083EE3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395675"/>
                <a:ext cx="5181600" cy="4351338"/>
              </a:xfrm>
              <a:blipFill>
                <a:blip r:embed="rId3"/>
                <a:stretch>
                  <a:fillRect l="-471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5365FCBD-CC6B-014F-3A69-FE2505151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015" y="3429000"/>
            <a:ext cx="3620608" cy="284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4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308BD-3C1F-42FE-562B-CE0BCB429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DA50C6-1CFE-AF6C-2963-E2CFE02BB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44338" y="1446301"/>
            <a:ext cx="5181600" cy="529095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Running  the simulation</a:t>
            </a:r>
            <a:endParaRPr lang="en-GB" sz="1800" dirty="0"/>
          </a:p>
          <a:p>
            <a:pPr>
              <a:lnSpc>
                <a:spcPct val="150000"/>
              </a:lnSpc>
            </a:pPr>
            <a:r>
              <a:rPr lang="en-GB" sz="1600" dirty="0"/>
              <a:t>To publish a message to the gazebo-simulated robot from the terminal can be done as follows.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The previous command will make the robot to run in a circle.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endParaRPr lang="en-GB" sz="16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F96B6F-6534-7046-8DEE-048CED9F6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Gazebo simulation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9A6FB5-4E91-37D2-E001-9C3F71EED2B4}"/>
              </a:ext>
            </a:extLst>
          </p:cNvPr>
          <p:cNvSpPr/>
          <p:nvPr/>
        </p:nvSpPr>
        <p:spPr>
          <a:xfrm>
            <a:off x="331249" y="2995062"/>
            <a:ext cx="6007778" cy="201246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rostopic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pub -r 10 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base_controller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cmd_vel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geometry_msgs/Twist "linear: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x: 0.3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y: 0.0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z: 0.0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angular: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x: 0.0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y: 0.0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 z: 0.3"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DD0CD3-18A8-6F07-2609-576D93D35F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9151" y="2670029"/>
            <a:ext cx="5181600" cy="26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16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B39FF-2B56-2B03-A605-E51749601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774E5-7674-F118-E807-AEE719865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sz="1800" b="1" dirty="0">
                    <a:latin typeface="Nexa Bold" panose="02000000000000000000" pitchFamily="50" charset="0"/>
                  </a:rPr>
                  <a:t>Running  the simulation</a:t>
                </a:r>
                <a:endParaRPr lang="en-GB" sz="18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To obtain the wheel speed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GB" sz="1600" dirty="0"/>
                  <a:t>) from the robot, the following topics must be used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Getting the wheel velocities from the robot is done using the following command</a:t>
                </a:r>
              </a:p>
              <a:p>
                <a:pPr>
                  <a:lnSpc>
                    <a:spcPct val="150000"/>
                  </a:lnSpc>
                </a:pPr>
                <a:endParaRPr lang="en-GB" sz="1600" dirty="0"/>
              </a:p>
              <a:p>
                <a:pPr>
                  <a:lnSpc>
                    <a:spcPct val="150000"/>
                  </a:lnSpc>
                </a:pPr>
                <a:r>
                  <a:rPr lang="en-GB" sz="1600" dirty="0"/>
                  <a:t>The topic uses a </a:t>
                </a:r>
                <a:r>
                  <a:rPr lang="en-GB" sz="1600" dirty="0" err="1"/>
                  <a:t>std_msg</a:t>
                </a:r>
                <a:r>
                  <a:rPr lang="en-GB" sz="1600" dirty="0"/>
                  <a:t>/Float32 message.</a:t>
                </a:r>
              </a:p>
              <a:p>
                <a:endParaRPr lang="en-GB" sz="16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027774E5-7674-F118-E807-AEE719865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DA1B74B6-93D8-83BF-4C60-85F763C8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Gazebo simulation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945DC1-4E7E-0808-8AA0-21195F0E809E}"/>
              </a:ext>
            </a:extLst>
          </p:cNvPr>
          <p:cNvSpPr/>
          <p:nvPr/>
        </p:nvSpPr>
        <p:spPr>
          <a:xfrm>
            <a:off x="838200" y="3322419"/>
            <a:ext cx="5181600" cy="37151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wr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wl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024BB58-AC49-63DC-725B-4F0B9A7806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857996"/>
            <a:ext cx="5181600" cy="4286596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2E2653-928F-3FF4-9333-62F039B98869}"/>
              </a:ext>
            </a:extLst>
          </p:cNvPr>
          <p:cNvSpPr/>
          <p:nvPr/>
        </p:nvSpPr>
        <p:spPr>
          <a:xfrm>
            <a:off x="838200" y="4648713"/>
            <a:ext cx="5181600" cy="18973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rostopic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echo 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wl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E83C-F079-823D-46A5-77B6B46F188E}"/>
              </a:ext>
            </a:extLst>
          </p:cNvPr>
          <p:cNvSpPr/>
          <p:nvPr/>
        </p:nvSpPr>
        <p:spPr>
          <a:xfrm>
            <a:off x="838200" y="5594064"/>
            <a:ext cx="5181600" cy="5505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Topic: /puzzlebot_1/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wl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Message: std_msgs/Float32</a:t>
            </a:r>
            <a:endParaRPr lang="en-GB" sz="1600" dirty="0">
              <a:solidFill>
                <a:schemeClr val="bg2">
                  <a:lumMod val="50000"/>
                </a:schemeClr>
              </a:solidFill>
              <a:latin typeface="Nexa-Light" panose="01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6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F21157-BBAE-51E5-DFA3-86332C0DC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Robot Teleoperation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C910F93-58C3-ADA1-4A19-A42218AD0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600" dirty="0"/>
              <a:t>Install the teleoperation package</a:t>
            </a:r>
          </a:p>
          <a:p>
            <a:endParaRPr lang="en-GB" sz="1600" dirty="0"/>
          </a:p>
          <a:p>
            <a:r>
              <a:rPr lang="en-GB" sz="1600" dirty="0"/>
              <a:t>Run the gazebo simulator as described before</a:t>
            </a:r>
          </a:p>
          <a:p>
            <a:endParaRPr lang="en-GB" sz="1600" dirty="0"/>
          </a:p>
          <a:p>
            <a:r>
              <a:rPr lang="en-GB" sz="1600" dirty="0"/>
              <a:t>In another terminal, run the teleoperation node as follows</a:t>
            </a:r>
          </a:p>
          <a:p>
            <a:endParaRPr lang="en-GB" sz="1600" dirty="0"/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Control the robot using the keyboard (</a:t>
            </a:r>
            <a:r>
              <a:rPr lang="en-GB" sz="1600" dirty="0" err="1"/>
              <a:t>i</a:t>
            </a:r>
            <a:r>
              <a:rPr lang="en-GB" sz="1600" dirty="0"/>
              <a:t>, j, l, k) as described on the terminal.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AA47A1-FD00-B662-C17E-F858499B329F}"/>
              </a:ext>
            </a:extLst>
          </p:cNvPr>
          <p:cNvSpPr/>
          <p:nvPr/>
        </p:nvSpPr>
        <p:spPr>
          <a:xfrm>
            <a:off x="838196" y="3697152"/>
            <a:ext cx="10515599" cy="66253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rosrun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teleop_twist_keyboard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teleop_twist_keyboard.py _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repeat_rate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:=10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cmd_vel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:=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cmd_vel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_speed:=0.4 _turn:=1.1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BC6D4-6C9D-7A95-68EE-AB35E791483E}"/>
              </a:ext>
            </a:extLst>
          </p:cNvPr>
          <p:cNvSpPr/>
          <p:nvPr/>
        </p:nvSpPr>
        <p:spPr>
          <a:xfrm>
            <a:off x="838198" y="2236025"/>
            <a:ext cx="10515599" cy="2104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sudo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apt install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ros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-noetic-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teleop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-twist-keyboard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D2E429-1192-4E88-7BE0-D5F213B31135}"/>
              </a:ext>
            </a:extLst>
          </p:cNvPr>
          <p:cNvSpPr/>
          <p:nvPr/>
        </p:nvSpPr>
        <p:spPr>
          <a:xfrm>
            <a:off x="838197" y="2906567"/>
            <a:ext cx="10515599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$ roslaunch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puzzlebot_gazebo.launch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671CB4-2D76-139C-2EE7-7D953708B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59" y="5013944"/>
            <a:ext cx="2926064" cy="184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39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ACF5-E785-8EDA-6936-DD2FDF63EB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Puzzlebot Gazebo Simulator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83CA59-D0D7-65C6-031D-A5A86C7423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Advanced Features</a:t>
            </a:r>
          </a:p>
        </p:txBody>
      </p:sp>
    </p:spTree>
    <p:extLst>
      <p:ext uri="{BB962C8B-B14F-4D97-AF65-F5344CB8AC3E}">
        <p14:creationId xmlns:p14="http://schemas.microsoft.com/office/powerpoint/2010/main" val="3780250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6D5EAA-CE07-AAF1-7B72-5FE4E49234A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Puzzlebot Models</a:t>
            </a:r>
          </a:p>
          <a:p>
            <a:pPr>
              <a:lnSpc>
                <a:spcPct val="150000"/>
              </a:lnSpc>
            </a:pPr>
            <a:r>
              <a:rPr lang="en-GB" sz="1600" dirty="0"/>
              <a:t>The simulator contains the three versions of the Puzzlebot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r>
              <a:rPr lang="en-GB" sz="1600" dirty="0"/>
              <a:t>Each version simulates the sensors contained in the Puzzlebot such as the camera, lidar and encoders.</a:t>
            </a:r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>
              <a:lnSpc>
                <a:spcPct val="150000"/>
              </a:lnSpc>
            </a:pPr>
            <a:endParaRPr lang="en-GB" sz="1600" dirty="0"/>
          </a:p>
          <a:p>
            <a:pPr lvl="1">
              <a:lnSpc>
                <a:spcPct val="150000"/>
              </a:lnSpc>
            </a:pPr>
            <a:endParaRPr lang="en-GB" sz="16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B034-DD57-5F39-CA04-B924C0A050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6019"/>
            <a:ext cx="5181600" cy="5581981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1800" b="1" dirty="0">
                <a:latin typeface="Nexa Bold" panose="02000000000000000000" pitchFamily="50" charset="0"/>
              </a:rPr>
              <a:t>Puzzlebot Models</a:t>
            </a:r>
            <a:endParaRPr lang="en-GB" sz="1800" b="1" dirty="0"/>
          </a:p>
          <a:p>
            <a:pPr>
              <a:lnSpc>
                <a:spcPct val="150000"/>
              </a:lnSpc>
            </a:pPr>
            <a:r>
              <a:rPr lang="en-GB" sz="1400" dirty="0"/>
              <a:t>Open the file “</a:t>
            </a:r>
            <a:r>
              <a:rPr lang="en-GB" sz="1400" i="1" dirty="0" err="1"/>
              <a:t>puzzlebot_gazebo.launch</a:t>
            </a:r>
            <a:r>
              <a:rPr lang="en-GB" sz="1400" dirty="0"/>
              <a:t>” in the “</a:t>
            </a:r>
            <a:r>
              <a:rPr lang="en-GB" sz="1400" i="1" dirty="0" err="1"/>
              <a:t>puzzlebot_gazebo</a:t>
            </a:r>
            <a:r>
              <a:rPr lang="en-GB" sz="1400" dirty="0"/>
              <a:t>” package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Line 7 controls the type of Puzzlebot to be simulated.</a:t>
            </a:r>
          </a:p>
          <a:p>
            <a:pPr>
              <a:lnSpc>
                <a:spcPct val="150000"/>
              </a:lnSpc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dirty="0"/>
              <a:t>Change “default :=“ value line 7 with one of the following descriptions according to your needs</a:t>
            </a:r>
          </a:p>
          <a:p>
            <a:pPr lvl="1">
              <a:lnSpc>
                <a:spcPct val="150000"/>
              </a:lnSpc>
            </a:pPr>
            <a:r>
              <a:rPr lang="en-GB" sz="1400" dirty="0"/>
              <a:t>Puzzlebot Hacker Edition</a:t>
            </a:r>
          </a:p>
          <a:p>
            <a:pPr lvl="1">
              <a:lnSpc>
                <a:spcPct val="150000"/>
              </a:lnSpc>
            </a:pPr>
            <a:endParaRPr lang="en-GB" sz="1400" dirty="0"/>
          </a:p>
          <a:p>
            <a:pPr lvl="1">
              <a:lnSpc>
                <a:spcPct val="150000"/>
              </a:lnSpc>
            </a:pPr>
            <a:r>
              <a:rPr lang="en-GB" sz="1400" dirty="0"/>
              <a:t>Puzzlebot Jetson Edition</a:t>
            </a:r>
          </a:p>
          <a:p>
            <a:pPr lvl="1">
              <a:lnSpc>
                <a:spcPct val="150000"/>
              </a:lnSpc>
            </a:pPr>
            <a:endParaRPr lang="en-GB" sz="1400" dirty="0"/>
          </a:p>
          <a:p>
            <a:pPr lvl="1">
              <a:lnSpc>
                <a:spcPct val="150000"/>
              </a:lnSpc>
            </a:pPr>
            <a:r>
              <a:rPr lang="en-GB" sz="1400" dirty="0"/>
              <a:t>Puzzlebot Jetson-Lidar Edition</a:t>
            </a:r>
          </a:p>
          <a:p>
            <a:pPr lvl="1">
              <a:lnSpc>
                <a:spcPct val="150000"/>
              </a:lnSpc>
            </a:pPr>
            <a:endParaRPr lang="en-GB" sz="1400" dirty="0"/>
          </a:p>
          <a:p>
            <a:pPr lvl="1">
              <a:lnSpc>
                <a:spcPct val="150000"/>
              </a:lnSpc>
            </a:pPr>
            <a:endParaRPr lang="en-GB" sz="1400" dirty="0"/>
          </a:p>
          <a:p>
            <a:pPr lvl="1">
              <a:lnSpc>
                <a:spcPct val="150000"/>
              </a:lnSpc>
            </a:pPr>
            <a:endParaRPr lang="en-GB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5C3615-96C3-7274-5AD5-F5DA8661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Changing Puzzlebot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810D99-E9F6-B71C-BC97-5EAE1554B4C4}"/>
              </a:ext>
            </a:extLst>
          </p:cNvPr>
          <p:cNvSpPr/>
          <p:nvPr/>
        </p:nvSpPr>
        <p:spPr>
          <a:xfrm>
            <a:off x="838200" y="3329118"/>
            <a:ext cx="5181600" cy="6721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 Hacker Edition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 Jetson Edition</a:t>
            </a:r>
          </a:p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 Jetson-Lidar Edition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CC4D7D-C960-0597-9F33-C11FF422DE77}"/>
              </a:ext>
            </a:extLst>
          </p:cNvPr>
          <p:cNvSpPr/>
          <p:nvPr/>
        </p:nvSpPr>
        <p:spPr>
          <a:xfrm>
            <a:off x="6172200" y="2641240"/>
            <a:ext cx="5181600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~/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</a:t>
            </a: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/launch/</a:t>
            </a:r>
            <a:r>
              <a:rPr lang="en-GB" sz="140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puzzlebot_gazebo.launch</a:t>
            </a:r>
            <a:endParaRPr lang="en-GB" sz="1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B26DAB-9BAF-BD4B-6AC9-B119EBDA4FCA}"/>
              </a:ext>
            </a:extLst>
          </p:cNvPr>
          <p:cNvSpPr/>
          <p:nvPr/>
        </p:nvSpPr>
        <p:spPr>
          <a:xfrm>
            <a:off x="6172200" y="3504876"/>
            <a:ext cx="5912224" cy="25428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05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lang="en-GB" sz="105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arg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 name="</a:t>
            </a:r>
            <a:r>
              <a:rPr lang="en-GB" sz="1050" dirty="0" err="1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robot_description_file</a:t>
            </a:r>
            <a:r>
              <a:rPr lang="en-GB" sz="105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" default="puzzlebot_hacker_ed_v1_3.xacro"/&gt;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0A7DFF-75C7-9DCB-2FDE-F504B4AFBDD3}"/>
              </a:ext>
            </a:extLst>
          </p:cNvPr>
          <p:cNvSpPr/>
          <p:nvPr/>
        </p:nvSpPr>
        <p:spPr>
          <a:xfrm>
            <a:off x="6373676" y="5124379"/>
            <a:ext cx="4980124" cy="254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default="puzzlebot_hacker_ed_v1_3.xacro"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99A7E6-1EF7-9E6A-34D0-C8D10CAC039E}"/>
              </a:ext>
            </a:extLst>
          </p:cNvPr>
          <p:cNvSpPr/>
          <p:nvPr/>
        </p:nvSpPr>
        <p:spPr>
          <a:xfrm>
            <a:off x="6373676" y="5922682"/>
            <a:ext cx="4980124" cy="254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0488" lvl="1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default="puzzlebot_jetson_ed_v1.xacro"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DBCD38-741E-0871-AF3D-9F06A565D9F8}"/>
              </a:ext>
            </a:extLst>
          </p:cNvPr>
          <p:cNvSpPr/>
          <p:nvPr/>
        </p:nvSpPr>
        <p:spPr>
          <a:xfrm>
            <a:off x="6373676" y="6565915"/>
            <a:ext cx="4980124" cy="25428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8900" lvl="3">
              <a:tabLst>
                <a:tab pos="180975" algn="l"/>
              </a:tabLst>
            </a:pPr>
            <a:r>
              <a:rPr lang="en-GB" sz="1400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default="puzzlebot_jetson_lidar_ed_v1.xacro"</a:t>
            </a:r>
          </a:p>
        </p:txBody>
      </p:sp>
    </p:spTree>
    <p:extLst>
      <p:ext uri="{BB962C8B-B14F-4D97-AF65-F5344CB8AC3E}">
        <p14:creationId xmlns:p14="http://schemas.microsoft.com/office/powerpoint/2010/main" val="316912773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31C2F4BA-8CD1-424B-B5B5-360BB9C4429E}" vid="{4383FA9D-3BE3-4AD1-B8EA-46A5EDA21D0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MCR2_PowerPoint_Template</Template>
  <TotalTime>385</TotalTime>
  <Words>1120</Words>
  <Application>Microsoft Office PowerPoint</Application>
  <PresentationFormat>Widescreen</PresentationFormat>
  <Paragraphs>165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Consolas</vt:lpstr>
      <vt:lpstr>Nexa Bold</vt:lpstr>
      <vt:lpstr>Nexa-Bold</vt:lpstr>
      <vt:lpstr>Nexa-Book</vt:lpstr>
      <vt:lpstr>Nexa-Light</vt:lpstr>
      <vt:lpstr>MCR2 Theme</vt:lpstr>
      <vt:lpstr>Puzzlebot Gazebo Simulator</vt:lpstr>
      <vt:lpstr>Gazebo simulation</vt:lpstr>
      <vt:lpstr>Gazebo simulation</vt:lpstr>
      <vt:lpstr>Gazebo simulation</vt:lpstr>
      <vt:lpstr>Gazebo simulation</vt:lpstr>
      <vt:lpstr>Gazebo simulation</vt:lpstr>
      <vt:lpstr>Robot Teleoperation</vt:lpstr>
      <vt:lpstr>Puzzlebot Gazebo Simulator</vt:lpstr>
      <vt:lpstr>Changing Puzzlebot model</vt:lpstr>
      <vt:lpstr>Changing Puzzlebot model</vt:lpstr>
      <vt:lpstr>Changing Puzzlebot model</vt:lpstr>
      <vt:lpstr>Changing the position of the robot</vt:lpstr>
      <vt:lpstr>Changing the environment</vt:lpstr>
      <vt:lpstr>Changing the environment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Puzzlebot Gazebo Simulator</dc:title>
  <dc:creator>Mario Martinez</dc:creator>
  <cp:lastModifiedBy>Mario Martinez</cp:lastModifiedBy>
  <cp:revision>8</cp:revision>
  <dcterms:created xsi:type="dcterms:W3CDTF">2024-03-07T15:39:17Z</dcterms:created>
  <dcterms:modified xsi:type="dcterms:W3CDTF">2025-08-29T12:15:53Z</dcterms:modified>
</cp:coreProperties>
</file>